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Nuni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496C353-B625-4278-9745-60B12D54F072}">
  <a:tblStyle styleId="{F496C353-B625-4278-9745-60B12D54F0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Nunito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Nunito-italic.fntdata"/><Relationship Id="rId16" Type="http://schemas.openxmlformats.org/officeDocument/2006/relationships/slide" Target="slides/slide10.xml"/><Relationship Id="rId38" Type="http://schemas.openxmlformats.org/officeDocument/2006/relationships/font" Target="fonts/Nuni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27412bb0d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27412bb0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339f3eca3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339f3eca3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39f3eca3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339f3eca3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27412bb0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27412bb0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27412bb0d7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27412bb0d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34b75c2a08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34b75c2a08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34b75c2a08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34b75c2a08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34b75c2a0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34b75c2a0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34b75c2a0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34b75c2a0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27412bb0d7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27412bb0d7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27c57c4a8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27c57c4a8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7412bb0d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7412bb0d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3500fcc557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3500fcc557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3500fcc5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3500fcc5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3500fcc557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3500fcc557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35031eab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35031eab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35031eaba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35031eaba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35031eaba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35031eaba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35031eaba1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35031eaba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35031eaba1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35031eaba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3500fcc557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3500fcc557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3500fcc557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3500fcc557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27412bb0d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27412bb0d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3500fcc557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3500fcc557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464b7276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464b7276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64b72769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64b72769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27412bb0d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27412bb0d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27412bb0d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27412bb0d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27412bb0d7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27412bb0d7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b9b98fef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b9b98fef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9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12.png"/><Relationship Id="rId7" Type="http://schemas.openxmlformats.org/officeDocument/2006/relationships/image" Target="../media/image5.png"/><Relationship Id="rId8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Relationship Id="rId4" Type="http://schemas.openxmlformats.org/officeDocument/2006/relationships/image" Target="../media/image1.jpg"/><Relationship Id="rId5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jpg"/><Relationship Id="rId4" Type="http://schemas.openxmlformats.org/officeDocument/2006/relationships/image" Target="../media/image20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jpg"/><Relationship Id="rId4" Type="http://schemas.openxmlformats.org/officeDocument/2006/relationships/image" Target="../media/image3.jpg"/><Relationship Id="rId5" Type="http://schemas.openxmlformats.org/officeDocument/2006/relationships/image" Target="../media/image11.jpg"/><Relationship Id="rId6" Type="http://schemas.openxmlformats.org/officeDocument/2006/relationships/image" Target="../media/image1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jpg"/><Relationship Id="rId4" Type="http://schemas.openxmlformats.org/officeDocument/2006/relationships/image" Target="../media/image3.jpg"/><Relationship Id="rId11" Type="http://schemas.openxmlformats.org/officeDocument/2006/relationships/image" Target="../media/image21.jpg"/><Relationship Id="rId10" Type="http://schemas.openxmlformats.org/officeDocument/2006/relationships/image" Target="../media/image17.jpg"/><Relationship Id="rId9" Type="http://schemas.openxmlformats.org/officeDocument/2006/relationships/image" Target="../media/image18.jpg"/><Relationship Id="rId5" Type="http://schemas.openxmlformats.org/officeDocument/2006/relationships/image" Target="../media/image11.jpg"/><Relationship Id="rId6" Type="http://schemas.openxmlformats.org/officeDocument/2006/relationships/image" Target="../media/image16.jpg"/><Relationship Id="rId7" Type="http://schemas.openxmlformats.org/officeDocument/2006/relationships/image" Target="../media/image15.jpg"/><Relationship Id="rId8" Type="http://schemas.openxmlformats.org/officeDocument/2006/relationships/image" Target="../media/image1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hub.com/samskruthamShikshanthu/sanskritProjects/tree/main/Lessons/learnSanskritSeries/part-13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9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12.png"/><Relationship Id="rId7" Type="http://schemas.openxmlformats.org/officeDocument/2006/relationships/image" Target="../media/image5.png"/><Relationship Id="rId8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image" Target="../media/image1.jpg"/><Relationship Id="rId5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425100" y="861950"/>
            <a:ext cx="8278915" cy="14734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సంస్కృతం నేర్చుకుందాం</a:t>
            </a:r>
          </a:p>
        </p:txBody>
      </p:sp>
      <p:sp>
        <p:nvSpPr>
          <p:cNvPr id="55" name="Google Shape;55;p13"/>
          <p:cNvSpPr/>
          <p:nvPr/>
        </p:nvSpPr>
        <p:spPr>
          <a:xfrm>
            <a:off x="1646400" y="2712650"/>
            <a:ext cx="6300649" cy="13669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అద్యాయం - 13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8" name="Google Shape;128;p22"/>
          <p:cNvGraphicFramePr/>
          <p:nvPr/>
        </p:nvGraphicFramePr>
        <p:xfrm>
          <a:off x="0" y="789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4572000"/>
                <a:gridCol w="4572000"/>
              </a:tblGrid>
              <a:tr h="70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एकवचनम् 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बहुवचनम्</a:t>
                      </a:r>
                      <a:endParaRPr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गच्छति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गच्छन्ति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पठति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पठन्ति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क्रीड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ति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क्र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ीडन्ति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अस्ति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सन्ति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निद्रति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निद्रन्ति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29" name="Google Shape;129;p22"/>
          <p:cNvSpPr txBox="1"/>
          <p:nvPr/>
        </p:nvSpPr>
        <p:spPr>
          <a:xfrm>
            <a:off x="3619800" y="162025"/>
            <a:ext cx="1904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741B47"/>
                </a:solidFill>
              </a:rPr>
              <a:t>अ</a:t>
            </a:r>
            <a:r>
              <a:rPr b="1" lang="en" sz="2500">
                <a:solidFill>
                  <a:srgbClr val="741B47"/>
                </a:solidFill>
              </a:rPr>
              <a:t>भ्यास:</a:t>
            </a:r>
            <a:endParaRPr b="1" sz="2500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/>
        </p:nvSpPr>
        <p:spPr>
          <a:xfrm>
            <a:off x="570400" y="1680100"/>
            <a:ext cx="575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135" name="Google Shape;135;p23"/>
          <p:cNvGraphicFramePr/>
          <p:nvPr/>
        </p:nvGraphicFramePr>
        <p:xfrm>
          <a:off x="43650" y="5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4550175"/>
                <a:gridCol w="4550175"/>
              </a:tblGrid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कीं करोति?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कीं कुर्वन्ति?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बालिका वदति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बालिका: वदन्ति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भवती पचति | 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भवत्य: पचन्ति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छात्र: तिष्ठति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छात्रा: तिष्ठन्ति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नदी प्रवाहति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नद्य: प्रवाहन्ति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पर्णं पतति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पर्नानि पतन्ति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भवान् धावति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भवन्त: धावन्ति 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वाहनं चलति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वाहनानि चलन्ति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पष्पं विकसति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पुष्पानि विकसन्ति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बिडाल: पिबति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बिडाला: पिबन्ति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0" name="Google Shape;140;p24"/>
          <p:cNvGraphicFramePr/>
          <p:nvPr/>
        </p:nvGraphicFramePr>
        <p:xfrm>
          <a:off x="0" y="789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4572000"/>
                <a:gridCol w="4572000"/>
              </a:tblGrid>
              <a:tr h="70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एकवचनम् 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बहु</a:t>
                      </a: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वचनम्</a:t>
                      </a:r>
                      <a:endParaRPr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करोति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कुर्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वन्ति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श्रृणोति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श्रृण्वन्ति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ददाति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ददति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जानाति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जानन्ति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शक्नोति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शक्नुवन्ति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1" name="Google Shape;141;p24"/>
          <p:cNvSpPr txBox="1"/>
          <p:nvPr/>
        </p:nvSpPr>
        <p:spPr>
          <a:xfrm>
            <a:off x="3619800" y="162025"/>
            <a:ext cx="1904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741B47"/>
                </a:solidFill>
              </a:rPr>
              <a:t>विशेषाभ्यास:</a:t>
            </a:r>
            <a:endParaRPr b="1" sz="2500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/>
          <p:nvPr/>
        </p:nvSpPr>
        <p:spPr>
          <a:xfrm>
            <a:off x="2328424" y="1420425"/>
            <a:ext cx="4364554" cy="155224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उत्तमपुरुष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850" y="381725"/>
            <a:ext cx="886701" cy="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850" y="1989500"/>
            <a:ext cx="886700" cy="88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850" y="3667375"/>
            <a:ext cx="886700" cy="8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6"/>
          <p:cNvSpPr txBox="1"/>
          <p:nvPr/>
        </p:nvSpPr>
        <p:spPr>
          <a:xfrm>
            <a:off x="240825" y="1320850"/>
            <a:ext cx="2766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अहं पठामि 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నేను చదువుతున్నాను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55" name="Google Shape;155;p26"/>
          <p:cNvSpPr txBox="1"/>
          <p:nvPr/>
        </p:nvSpPr>
        <p:spPr>
          <a:xfrm>
            <a:off x="240825" y="3040950"/>
            <a:ext cx="368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अहं तरामि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నేను ఈత కొడుతున్నాను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56" name="Google Shape;156;p26"/>
          <p:cNvSpPr txBox="1"/>
          <p:nvPr/>
        </p:nvSpPr>
        <p:spPr>
          <a:xfrm>
            <a:off x="1127625" y="4182275"/>
            <a:ext cx="344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अहं क्रीडामि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నేను ఆడుకుంటున్నాను 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89688"/>
            <a:ext cx="817648" cy="82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5141" y="54725"/>
            <a:ext cx="1508312" cy="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93500" y="89701"/>
            <a:ext cx="566187" cy="113237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 txBox="1"/>
          <p:nvPr/>
        </p:nvSpPr>
        <p:spPr>
          <a:xfrm>
            <a:off x="5167175" y="1222075"/>
            <a:ext cx="3393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वयं पठाम: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మేము చదువుతున్నాము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34225" y="1953201"/>
            <a:ext cx="990001" cy="99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/>
          <p:nvPr/>
        </p:nvSpPr>
        <p:spPr>
          <a:xfrm>
            <a:off x="5350400" y="3078625"/>
            <a:ext cx="3519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वयं तराम: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మేము ఈత కొడుతున్నాము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63" name="Google Shape;163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51775" y="3675750"/>
            <a:ext cx="1198774" cy="119877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/>
        </p:nvSpPr>
        <p:spPr>
          <a:xfrm>
            <a:off x="5834275" y="4182275"/>
            <a:ext cx="326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वयं </a:t>
            </a:r>
            <a:r>
              <a:rPr b="1" lang="en" sz="1800">
                <a:solidFill>
                  <a:srgbClr val="0B5394"/>
                </a:solidFill>
              </a:rPr>
              <a:t>क्रीड</a:t>
            </a:r>
            <a:r>
              <a:rPr b="1" lang="en" sz="1800">
                <a:solidFill>
                  <a:srgbClr val="0B5394"/>
                </a:solidFill>
              </a:rPr>
              <a:t>ाम:</a:t>
            </a:r>
            <a:r>
              <a:rPr b="1" lang="en" sz="1800">
                <a:solidFill>
                  <a:srgbClr val="0B5394"/>
                </a:solidFill>
              </a:rPr>
              <a:t> | 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మేము ఆడుకుంటున్నాము </a:t>
            </a:r>
            <a:endParaRPr b="1" sz="1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1725" y="1399025"/>
            <a:ext cx="1657800" cy="16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425" y="986625"/>
            <a:ext cx="2048581" cy="13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/>
        </p:nvSpPr>
        <p:spPr>
          <a:xfrm>
            <a:off x="206650" y="2340900"/>
            <a:ext cx="315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</a:t>
            </a:r>
            <a:r>
              <a:rPr b="1" lang="en" sz="1800">
                <a:solidFill>
                  <a:srgbClr val="0B5394"/>
                </a:solidFill>
              </a:rPr>
              <a:t>ामि</a:t>
            </a:r>
            <a:r>
              <a:rPr b="1" lang="en" sz="1800">
                <a:solidFill>
                  <a:srgbClr val="0B5394"/>
                </a:solidFill>
              </a:rPr>
              <a:t> - నవ్వుతున్న</a:t>
            </a:r>
            <a:r>
              <a:rPr b="1" lang="en" sz="1800">
                <a:solidFill>
                  <a:srgbClr val="0B5394"/>
                </a:solidFill>
              </a:rPr>
              <a:t>ాను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5753850" y="3056825"/>
            <a:ext cx="295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</a:t>
            </a:r>
            <a:r>
              <a:rPr b="1" lang="en" sz="1800">
                <a:solidFill>
                  <a:srgbClr val="0B5394"/>
                </a:solidFill>
              </a:rPr>
              <a:t>ाम:</a:t>
            </a:r>
            <a:r>
              <a:rPr b="1" lang="en" sz="1800">
                <a:solidFill>
                  <a:srgbClr val="0B5394"/>
                </a:solidFill>
              </a:rPr>
              <a:t>  - </a:t>
            </a:r>
            <a:r>
              <a:rPr b="1" lang="en" sz="1800">
                <a:solidFill>
                  <a:srgbClr val="0B5394"/>
                </a:solidFill>
              </a:rPr>
              <a:t>నవ్వుతున్నాము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3168000" y="99900"/>
            <a:ext cx="280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0B5394"/>
                </a:solidFill>
              </a:rPr>
              <a:t>క్రియా పదాలకు లింగ భేదం లేదు </a:t>
            </a:r>
            <a:endParaRPr b="1" sz="1800" u="sng">
              <a:solidFill>
                <a:srgbClr val="0B5394"/>
              </a:solidFill>
            </a:endParaRPr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425" y="3056824"/>
            <a:ext cx="2109075" cy="14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7"/>
          <p:cNvSpPr txBox="1"/>
          <p:nvPr/>
        </p:nvSpPr>
        <p:spPr>
          <a:xfrm>
            <a:off x="206650" y="4463975"/>
            <a:ext cx="280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</a:t>
            </a:r>
            <a:r>
              <a:rPr b="1" lang="en" sz="1800">
                <a:solidFill>
                  <a:srgbClr val="0B5394"/>
                </a:solidFill>
              </a:rPr>
              <a:t>ामि</a:t>
            </a:r>
            <a:r>
              <a:rPr b="1" lang="en" sz="1800">
                <a:solidFill>
                  <a:srgbClr val="0B5394"/>
                </a:solidFill>
              </a:rPr>
              <a:t> - నవ్వుతున్నా</a:t>
            </a:r>
            <a:r>
              <a:rPr b="1" lang="en" sz="1800">
                <a:solidFill>
                  <a:srgbClr val="0B5394"/>
                </a:solidFill>
              </a:rPr>
              <a:t>ను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Google Shape;180;p28"/>
          <p:cNvGraphicFramePr/>
          <p:nvPr/>
        </p:nvGraphicFramePr>
        <p:xfrm>
          <a:off x="0" y="789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4572000"/>
                <a:gridCol w="4572000"/>
              </a:tblGrid>
              <a:tr h="70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एकवचनम् 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बहुवचनम्</a:t>
                      </a:r>
                      <a:endParaRPr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गच्छ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ामि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गच्छ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ाम: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पठ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ामि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पठ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ाम: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क्रीड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ामि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क्रीड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ाम: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अस्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स्म: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निद्र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ामि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निद्र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ाम: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1" name="Google Shape;181;p28"/>
          <p:cNvSpPr txBox="1"/>
          <p:nvPr/>
        </p:nvSpPr>
        <p:spPr>
          <a:xfrm>
            <a:off x="3619800" y="162025"/>
            <a:ext cx="1904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741B47"/>
                </a:solidFill>
              </a:rPr>
              <a:t>अभ्यास:</a:t>
            </a:r>
            <a:endParaRPr b="1" sz="2500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/>
        </p:nvSpPr>
        <p:spPr>
          <a:xfrm>
            <a:off x="570400" y="1680100"/>
            <a:ext cx="575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187" name="Google Shape;187;p29"/>
          <p:cNvGraphicFramePr/>
          <p:nvPr/>
        </p:nvGraphicFramePr>
        <p:xfrm>
          <a:off x="21825" y="1102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4550175"/>
                <a:gridCol w="4550175"/>
              </a:tblGrid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83F04"/>
                          </a:solidFill>
                        </a:rPr>
                        <a:t>भवान्/भवती कीं करोति?</a:t>
                      </a:r>
                      <a:endParaRPr b="1" sz="2100">
                        <a:solidFill>
                          <a:srgbClr val="783F04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83F04"/>
                          </a:solidFill>
                        </a:rPr>
                        <a:t>भवन्त:/भावत्य: कीं कुर्वन्ति</a:t>
                      </a:r>
                      <a:r>
                        <a:rPr b="1" lang="en" sz="2100">
                          <a:solidFill>
                            <a:srgbClr val="783F04"/>
                          </a:solidFill>
                        </a:rPr>
                        <a:t>?</a:t>
                      </a:r>
                      <a:endParaRPr b="1" sz="2100">
                        <a:solidFill>
                          <a:srgbClr val="783F04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/>
                        <a:t>अहं पचामि | 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 पचाम: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</a:rPr>
                        <a:t>अहं</a:t>
                      </a:r>
                      <a:r>
                        <a:rPr b="1" lang="en" sz="1900"/>
                        <a:t> तिष्ठ</a:t>
                      </a:r>
                      <a:r>
                        <a:rPr b="1" lang="en" sz="1900"/>
                        <a:t>मि</a:t>
                      </a:r>
                      <a:r>
                        <a:rPr b="1" lang="en" sz="1900"/>
                        <a:t> |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तिष्ठ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ाम: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</a:rPr>
                        <a:t>अहं</a:t>
                      </a:r>
                      <a:r>
                        <a:rPr b="1" lang="en" sz="1900"/>
                        <a:t> पत</a:t>
                      </a:r>
                      <a:r>
                        <a:rPr b="1" lang="en" sz="1900"/>
                        <a:t>मि</a:t>
                      </a:r>
                      <a:r>
                        <a:rPr b="1" lang="en" sz="1900"/>
                        <a:t> |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पत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ाम: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</a:rPr>
                        <a:t>अहं</a:t>
                      </a:r>
                      <a:r>
                        <a:rPr b="1" lang="en" sz="1900"/>
                        <a:t> धाव</a:t>
                      </a:r>
                      <a:r>
                        <a:rPr b="1" lang="en" sz="1900"/>
                        <a:t>मि</a:t>
                      </a:r>
                      <a:r>
                        <a:rPr b="1" lang="en" sz="1900"/>
                        <a:t> |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धाव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ाम: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</a:rPr>
                        <a:t>अहं</a:t>
                      </a:r>
                      <a:r>
                        <a:rPr b="1" lang="en" sz="1900"/>
                        <a:t> पिबत</a:t>
                      </a:r>
                      <a:r>
                        <a:rPr b="1" lang="en" sz="1900"/>
                        <a:t>ि</a:t>
                      </a:r>
                      <a:r>
                        <a:rPr b="1" lang="en" sz="1900"/>
                        <a:t> |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पिब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न्ति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2" name="Google Shape;192;p30"/>
          <p:cNvGraphicFramePr/>
          <p:nvPr/>
        </p:nvGraphicFramePr>
        <p:xfrm>
          <a:off x="0" y="789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4572000"/>
                <a:gridCol w="4572000"/>
              </a:tblGrid>
              <a:tr h="70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एकवचनम् 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बहुवचनम्</a:t>
                      </a:r>
                      <a:endParaRPr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करो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कुर्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श्रृणो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श्रृण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ुम: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ददा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द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द्म: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जाना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जा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नीम: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शक्नो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शक्नु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3" name="Google Shape;193;p30"/>
          <p:cNvSpPr txBox="1"/>
          <p:nvPr/>
        </p:nvSpPr>
        <p:spPr>
          <a:xfrm>
            <a:off x="3619800" y="162025"/>
            <a:ext cx="1904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741B47"/>
                </a:solidFill>
              </a:rPr>
              <a:t>विशेष</a:t>
            </a:r>
            <a:r>
              <a:rPr b="1" lang="en" sz="2500">
                <a:solidFill>
                  <a:srgbClr val="741B47"/>
                </a:solidFill>
              </a:rPr>
              <a:t>ा</a:t>
            </a:r>
            <a:r>
              <a:rPr b="1" lang="en" sz="2500">
                <a:solidFill>
                  <a:srgbClr val="741B47"/>
                </a:solidFill>
              </a:rPr>
              <a:t>भ्यास:</a:t>
            </a:r>
            <a:endParaRPr b="1" sz="2500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/>
          <p:nvPr/>
        </p:nvSpPr>
        <p:spPr>
          <a:xfrm>
            <a:off x="2328424" y="1420425"/>
            <a:ext cx="5703811" cy="145706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आज्ञा/प्रार्तना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2552400" y="241925"/>
            <a:ext cx="6591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00">
                <a:solidFill>
                  <a:srgbClr val="1155CC"/>
                </a:solidFill>
              </a:rPr>
              <a:t>वक्रतुण्ड महाकाय सूर्यकोटि समप्रभ |</a:t>
            </a:r>
            <a:endParaRPr b="1" sz="33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1155CC"/>
                </a:solidFill>
              </a:rPr>
              <a:t>निर्विघ्नं कुरु मे देव सर्वकार्येषु सर्वदा ||</a:t>
            </a:r>
            <a:endParaRPr b="1" sz="3300">
              <a:solidFill>
                <a:srgbClr val="1155CC"/>
              </a:solidFill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039825" y="2082450"/>
            <a:ext cx="7470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00">
                <a:solidFill>
                  <a:srgbClr val="1155CC"/>
                </a:solidFill>
              </a:rPr>
              <a:t>सरस्वती नमस्तुभ्यं वरदे कामरूपिणि |  </a:t>
            </a:r>
            <a:endParaRPr b="1" sz="33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1155CC"/>
                </a:solidFill>
              </a:rPr>
              <a:t>विद्यारम्भं करिष्यामि सिध्दिर्भवतु मे सदा ||</a:t>
            </a:r>
            <a:endParaRPr b="1" sz="3300">
              <a:solidFill>
                <a:srgbClr val="1155CC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66100" y="3767450"/>
            <a:ext cx="7340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00">
                <a:solidFill>
                  <a:srgbClr val="1155CC"/>
                </a:solidFill>
              </a:rPr>
              <a:t>गुरुर्ब्रह्मा गुरुर्विष्णुः गुरुर्देवो महेश्वरः ।</a:t>
            </a:r>
            <a:endParaRPr b="1" sz="33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1155CC"/>
                </a:solidFill>
              </a:rPr>
              <a:t>गुरुः साक्षात् परब्रह्म तस्मै श्री गुरवे नम: ॥</a:t>
            </a:r>
            <a:endParaRPr b="1" sz="3300">
              <a:solidFill>
                <a:srgbClr val="1155CC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3" name="Google Shape;203;p32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04" name="Google Shape;2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288" y="1123400"/>
            <a:ext cx="2679423" cy="402010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2"/>
          <p:cNvSpPr/>
          <p:nvPr/>
        </p:nvSpPr>
        <p:spPr>
          <a:xfrm>
            <a:off x="4665200" y="221975"/>
            <a:ext cx="2616600" cy="831300"/>
          </a:xfrm>
          <a:prstGeom prst="wedgeEllipseCallout">
            <a:avLst>
              <a:gd fmla="val 31301" name="adj1"/>
              <a:gd fmla="val 207100" name="adj2"/>
            </a:avLst>
          </a:prstGeom>
          <a:solidFill>
            <a:srgbClr val="D9EAD3"/>
          </a:solidFill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2"/>
          <p:cNvSpPr txBox="1"/>
          <p:nvPr/>
        </p:nvSpPr>
        <p:spPr>
          <a:xfrm>
            <a:off x="4841650" y="292100"/>
            <a:ext cx="238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B5394"/>
                </a:solidFill>
              </a:rPr>
              <a:t>कृपया खाद</a:t>
            </a:r>
            <a:r>
              <a:rPr b="1" lang="en" sz="2100">
                <a:solidFill>
                  <a:srgbClr val="741B47"/>
                </a:solidFill>
              </a:rPr>
              <a:t>तु |</a:t>
            </a:r>
            <a:endParaRPr b="1" sz="2100">
              <a:solidFill>
                <a:srgbClr val="741B4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B5394"/>
                </a:solidFill>
              </a:rPr>
              <a:t>దయచేసి తిను </a:t>
            </a:r>
            <a:r>
              <a:rPr b="1" lang="en" sz="2100">
                <a:solidFill>
                  <a:srgbClr val="0B5394"/>
                </a:solidFill>
              </a:rPr>
              <a:t> </a:t>
            </a:r>
            <a:endParaRPr b="1" sz="2100">
              <a:solidFill>
                <a:srgbClr val="0B5394"/>
              </a:solidFill>
            </a:endParaRPr>
          </a:p>
        </p:txBody>
      </p:sp>
      <p:pic>
        <p:nvPicPr>
          <p:cNvPr id="207" name="Google Shape;20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6676" y="1123403"/>
            <a:ext cx="2679399" cy="4020096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>
            <a:off x="53625" y="104725"/>
            <a:ext cx="2217300" cy="831300"/>
          </a:xfrm>
          <a:prstGeom prst="wedgeEllipseCallout">
            <a:avLst>
              <a:gd fmla="val 78706" name="adj1"/>
              <a:gd fmla="val 206788" name="adj2"/>
            </a:avLst>
          </a:prstGeom>
          <a:solidFill>
            <a:srgbClr val="EA9999"/>
          </a:solidFill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2"/>
          <p:cNvSpPr txBox="1"/>
          <p:nvPr/>
        </p:nvSpPr>
        <p:spPr>
          <a:xfrm>
            <a:off x="551825" y="125975"/>
            <a:ext cx="1300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155CC"/>
                </a:solidFill>
              </a:rPr>
              <a:t>खाद</a:t>
            </a:r>
            <a:r>
              <a:rPr b="1" lang="en" sz="2100">
                <a:solidFill>
                  <a:srgbClr val="741B47"/>
                </a:solidFill>
              </a:rPr>
              <a:t>तु |</a:t>
            </a:r>
            <a:endParaRPr b="1" sz="2100">
              <a:solidFill>
                <a:srgbClr val="741B4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155CC"/>
                </a:solidFill>
              </a:rPr>
              <a:t>తిను </a:t>
            </a:r>
            <a:r>
              <a:rPr b="1" lang="en" sz="2100">
                <a:solidFill>
                  <a:srgbClr val="1155CC"/>
                </a:solidFill>
              </a:rPr>
              <a:t> </a:t>
            </a:r>
            <a:endParaRPr b="1" sz="2100">
              <a:solidFill>
                <a:srgbClr val="1155CC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4" name="Google Shape;214;p33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5" name="Google Shape;215;p33"/>
          <p:cNvSpPr txBox="1"/>
          <p:nvPr/>
        </p:nvSpPr>
        <p:spPr>
          <a:xfrm>
            <a:off x="91025" y="82100"/>
            <a:ext cx="1178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E69138"/>
                </a:solidFill>
              </a:rPr>
              <a:t>प्रार्थना</a:t>
            </a:r>
            <a:endParaRPr b="1" sz="2700">
              <a:solidFill>
                <a:srgbClr val="E69138"/>
              </a:solidFill>
            </a:endParaRPr>
          </a:p>
        </p:txBody>
      </p:sp>
      <p:sp>
        <p:nvSpPr>
          <p:cNvPr id="216" name="Google Shape;216;p33"/>
          <p:cNvSpPr txBox="1"/>
          <p:nvPr/>
        </p:nvSpPr>
        <p:spPr>
          <a:xfrm>
            <a:off x="4667825" y="82100"/>
            <a:ext cx="996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CC0000"/>
                </a:solidFill>
              </a:rPr>
              <a:t>आज्ञा</a:t>
            </a:r>
            <a:endParaRPr b="1" sz="2700">
              <a:solidFill>
                <a:srgbClr val="CC0000"/>
              </a:solidFill>
            </a:endParaRPr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6775" y="697750"/>
            <a:ext cx="1353275" cy="13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625" y="697750"/>
            <a:ext cx="1353275" cy="13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225" y="3643725"/>
            <a:ext cx="1499776" cy="1499776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3"/>
          <p:cNvSpPr txBox="1"/>
          <p:nvPr/>
        </p:nvSpPr>
        <p:spPr>
          <a:xfrm>
            <a:off x="2040200" y="1792900"/>
            <a:ext cx="1917600" cy="7389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बालिका न पठति|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अम्बा वदति ...  </a:t>
            </a:r>
            <a:endParaRPr b="1" sz="1800">
              <a:solidFill>
                <a:srgbClr val="7F6000"/>
              </a:solidFill>
            </a:endParaRPr>
          </a:p>
        </p:txBody>
      </p:sp>
      <p:sp>
        <p:nvSpPr>
          <p:cNvPr id="221" name="Google Shape;221;p33"/>
          <p:cNvSpPr/>
          <p:nvPr/>
        </p:nvSpPr>
        <p:spPr>
          <a:xfrm>
            <a:off x="650350" y="2681263"/>
            <a:ext cx="2558400" cy="813000"/>
          </a:xfrm>
          <a:prstGeom prst="wedgeEllipseCallout">
            <a:avLst>
              <a:gd fmla="val 55009" name="adj1"/>
              <a:gd fmla="val 142569" name="adj2"/>
            </a:avLst>
          </a:prstGeom>
          <a:solidFill>
            <a:srgbClr val="B6D7A8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3"/>
          <p:cNvSpPr txBox="1"/>
          <p:nvPr/>
        </p:nvSpPr>
        <p:spPr>
          <a:xfrm>
            <a:off x="728900" y="2718325"/>
            <a:ext cx="2181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कृपया पठ</a:t>
            </a:r>
            <a:r>
              <a:rPr b="1" lang="en" sz="1800">
                <a:solidFill>
                  <a:srgbClr val="741B47"/>
                </a:solidFill>
              </a:rPr>
              <a:t>तु</a:t>
            </a:r>
            <a:r>
              <a:rPr b="1" lang="en" sz="1800">
                <a:solidFill>
                  <a:srgbClr val="0C343D"/>
                </a:solidFill>
              </a:rPr>
              <a:t> |</a:t>
            </a:r>
            <a:endParaRPr b="1" sz="1800">
              <a:solidFill>
                <a:srgbClr val="0C343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దయచేసి చదువు </a:t>
            </a:r>
            <a:endParaRPr b="1" sz="1800">
              <a:solidFill>
                <a:srgbClr val="0C343D"/>
              </a:solidFill>
            </a:endParaRPr>
          </a:p>
        </p:txBody>
      </p:sp>
      <p:sp>
        <p:nvSpPr>
          <p:cNvPr id="223" name="Google Shape;223;p33"/>
          <p:cNvSpPr txBox="1"/>
          <p:nvPr/>
        </p:nvSpPr>
        <p:spPr>
          <a:xfrm>
            <a:off x="6495500" y="1555950"/>
            <a:ext cx="2181600" cy="1015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बालक: न पठति|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बालक: न श्रुणोति 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अम्बा कोपेन वदति ...  </a:t>
            </a:r>
            <a:endParaRPr b="1" sz="1800">
              <a:solidFill>
                <a:srgbClr val="7F6000"/>
              </a:solidFill>
            </a:endParaRPr>
          </a:p>
        </p:txBody>
      </p:sp>
      <p:pic>
        <p:nvPicPr>
          <p:cNvPr id="224" name="Google Shape;224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05800" y="3705300"/>
            <a:ext cx="1438200" cy="14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3"/>
          <p:cNvSpPr/>
          <p:nvPr/>
        </p:nvSpPr>
        <p:spPr>
          <a:xfrm>
            <a:off x="5966175" y="2732025"/>
            <a:ext cx="1837800" cy="813000"/>
          </a:xfrm>
          <a:prstGeom prst="wedgeEllipseCallout">
            <a:avLst>
              <a:gd fmla="val 63981" name="adj1"/>
              <a:gd fmla="val 117900" name="adj2"/>
            </a:avLst>
          </a:prstGeom>
          <a:solidFill>
            <a:srgbClr val="EA9999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3"/>
          <p:cNvSpPr txBox="1"/>
          <p:nvPr/>
        </p:nvSpPr>
        <p:spPr>
          <a:xfrm>
            <a:off x="6362025" y="2769075"/>
            <a:ext cx="1046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</a:rPr>
              <a:t>पठ</a:t>
            </a:r>
            <a:r>
              <a:rPr b="1" lang="en" sz="1800">
                <a:solidFill>
                  <a:srgbClr val="741B47"/>
                </a:solidFill>
              </a:rPr>
              <a:t>तु</a:t>
            </a:r>
            <a:r>
              <a:rPr b="1" lang="en" sz="1800">
                <a:solidFill>
                  <a:srgbClr val="073763"/>
                </a:solidFill>
              </a:rPr>
              <a:t> |</a:t>
            </a:r>
            <a:endParaRPr b="1" sz="18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</a:rPr>
              <a:t>చదువు </a:t>
            </a:r>
            <a:endParaRPr b="1" sz="1800">
              <a:solidFill>
                <a:srgbClr val="07376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1" name="Google Shape;231;p34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2" name="Google Shape;232;p34"/>
          <p:cNvSpPr txBox="1"/>
          <p:nvPr/>
        </p:nvSpPr>
        <p:spPr>
          <a:xfrm>
            <a:off x="91025" y="82100"/>
            <a:ext cx="1178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E69138"/>
                </a:solidFill>
              </a:rPr>
              <a:t>प्रार्थना</a:t>
            </a:r>
            <a:endParaRPr b="1" sz="2700">
              <a:solidFill>
                <a:srgbClr val="E69138"/>
              </a:solidFill>
            </a:endParaRPr>
          </a:p>
        </p:txBody>
      </p:sp>
      <p:sp>
        <p:nvSpPr>
          <p:cNvPr id="233" name="Google Shape;233;p34"/>
          <p:cNvSpPr txBox="1"/>
          <p:nvPr/>
        </p:nvSpPr>
        <p:spPr>
          <a:xfrm>
            <a:off x="4667825" y="82100"/>
            <a:ext cx="996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CC0000"/>
                </a:solidFill>
              </a:rPr>
              <a:t>आज्ञा</a:t>
            </a:r>
            <a:endParaRPr b="1" sz="2700">
              <a:solidFill>
                <a:srgbClr val="CC0000"/>
              </a:solidFill>
            </a:endParaRPr>
          </a:p>
        </p:txBody>
      </p:sp>
      <p:pic>
        <p:nvPicPr>
          <p:cNvPr id="234" name="Google Shape;23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6775" y="697750"/>
            <a:ext cx="738900" cy="7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625" y="697750"/>
            <a:ext cx="817300" cy="8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225" y="3643725"/>
            <a:ext cx="1499776" cy="1499776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4"/>
          <p:cNvSpPr txBox="1"/>
          <p:nvPr/>
        </p:nvSpPr>
        <p:spPr>
          <a:xfrm>
            <a:off x="2040200" y="1792900"/>
            <a:ext cx="2181600" cy="7389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बालिका: न पठ</a:t>
            </a:r>
            <a:r>
              <a:rPr b="1" lang="en" sz="1800">
                <a:solidFill>
                  <a:srgbClr val="7F6000"/>
                </a:solidFill>
              </a:rPr>
              <a:t>न्ति</a:t>
            </a:r>
            <a:r>
              <a:rPr b="1" lang="en" sz="1800">
                <a:solidFill>
                  <a:srgbClr val="7F6000"/>
                </a:solidFill>
              </a:rPr>
              <a:t>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अम्बा वदति ...  </a:t>
            </a:r>
            <a:endParaRPr b="1" sz="1800">
              <a:solidFill>
                <a:srgbClr val="7F6000"/>
              </a:solidFill>
            </a:endParaRPr>
          </a:p>
        </p:txBody>
      </p:sp>
      <p:sp>
        <p:nvSpPr>
          <p:cNvPr id="238" name="Google Shape;238;p34"/>
          <p:cNvSpPr/>
          <p:nvPr/>
        </p:nvSpPr>
        <p:spPr>
          <a:xfrm>
            <a:off x="1179625" y="2936850"/>
            <a:ext cx="1837800" cy="934800"/>
          </a:xfrm>
          <a:prstGeom prst="wedgeEllipseCallout">
            <a:avLst>
              <a:gd fmla="val 78795" name="adj1"/>
              <a:gd fmla="val 75179" name="adj2"/>
            </a:avLst>
          </a:prstGeom>
          <a:solidFill>
            <a:srgbClr val="B6D7A8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4"/>
          <p:cNvSpPr txBox="1"/>
          <p:nvPr/>
        </p:nvSpPr>
        <p:spPr>
          <a:xfrm>
            <a:off x="1299625" y="2896350"/>
            <a:ext cx="1597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कृपया पठ</a:t>
            </a:r>
            <a:r>
              <a:rPr b="1" lang="en" sz="1800">
                <a:solidFill>
                  <a:srgbClr val="741B47"/>
                </a:solidFill>
              </a:rPr>
              <a:t>न्तु</a:t>
            </a:r>
            <a:r>
              <a:rPr b="1" lang="en" sz="1800">
                <a:solidFill>
                  <a:srgbClr val="0C343D"/>
                </a:solidFill>
              </a:rPr>
              <a:t> |</a:t>
            </a:r>
            <a:endParaRPr b="1" sz="1800">
              <a:solidFill>
                <a:srgbClr val="0C343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దయచేసి చదవండి </a:t>
            </a:r>
            <a:endParaRPr b="1" sz="1800">
              <a:solidFill>
                <a:srgbClr val="0C343D"/>
              </a:solidFill>
            </a:endParaRPr>
          </a:p>
        </p:txBody>
      </p:sp>
      <p:sp>
        <p:nvSpPr>
          <p:cNvPr id="240" name="Google Shape;240;p34"/>
          <p:cNvSpPr txBox="1"/>
          <p:nvPr/>
        </p:nvSpPr>
        <p:spPr>
          <a:xfrm>
            <a:off x="6495500" y="1555950"/>
            <a:ext cx="2181600" cy="1015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बालक</a:t>
            </a:r>
            <a:r>
              <a:rPr b="1" lang="en" sz="1800">
                <a:solidFill>
                  <a:srgbClr val="7F6000"/>
                </a:solidFill>
              </a:rPr>
              <a:t>ा</a:t>
            </a:r>
            <a:r>
              <a:rPr b="1" lang="en" sz="1800">
                <a:solidFill>
                  <a:srgbClr val="7F6000"/>
                </a:solidFill>
              </a:rPr>
              <a:t>: न पठ</a:t>
            </a:r>
            <a:r>
              <a:rPr b="1" lang="en" sz="1800">
                <a:solidFill>
                  <a:srgbClr val="7F6000"/>
                </a:solidFill>
              </a:rPr>
              <a:t>न्ति</a:t>
            </a:r>
            <a:r>
              <a:rPr b="1" lang="en" sz="1800">
                <a:solidFill>
                  <a:srgbClr val="7F6000"/>
                </a:solidFill>
              </a:rPr>
              <a:t>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</a:t>
            </a:r>
            <a:r>
              <a:rPr b="1" lang="en" sz="1800">
                <a:solidFill>
                  <a:srgbClr val="7F6000"/>
                </a:solidFill>
              </a:rPr>
              <a:t>का: </a:t>
            </a:r>
            <a:r>
              <a:rPr b="1" lang="en" sz="1800">
                <a:solidFill>
                  <a:srgbClr val="7F6000"/>
                </a:solidFill>
              </a:rPr>
              <a:t>न श्रु</a:t>
            </a:r>
            <a:r>
              <a:rPr b="1" lang="en" sz="1800">
                <a:solidFill>
                  <a:srgbClr val="7F6000"/>
                </a:solidFill>
              </a:rPr>
              <a:t>ण्व</a:t>
            </a:r>
            <a:r>
              <a:rPr b="1" lang="en" sz="1800">
                <a:solidFill>
                  <a:srgbClr val="7F6000"/>
                </a:solidFill>
              </a:rPr>
              <a:t>न्ति</a:t>
            </a:r>
            <a:r>
              <a:rPr b="1" lang="en" sz="1800">
                <a:solidFill>
                  <a:srgbClr val="7F6000"/>
                </a:solidFill>
              </a:rPr>
              <a:t> 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अम्बा कोपेन वदति ...  </a:t>
            </a:r>
            <a:endParaRPr b="1" sz="1800">
              <a:solidFill>
                <a:srgbClr val="7F6000"/>
              </a:solidFill>
            </a:endParaRPr>
          </a:p>
        </p:txBody>
      </p:sp>
      <p:pic>
        <p:nvPicPr>
          <p:cNvPr id="241" name="Google Shape;24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05800" y="3705300"/>
            <a:ext cx="1438200" cy="14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4"/>
          <p:cNvSpPr/>
          <p:nvPr/>
        </p:nvSpPr>
        <p:spPr>
          <a:xfrm>
            <a:off x="5936200" y="2826300"/>
            <a:ext cx="1837800" cy="879000"/>
          </a:xfrm>
          <a:prstGeom prst="wedgeEllipseCallout">
            <a:avLst>
              <a:gd fmla="val 70503" name="adj1"/>
              <a:gd fmla="val 99113" name="adj2"/>
            </a:avLst>
          </a:prstGeom>
          <a:solidFill>
            <a:srgbClr val="EA9999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4"/>
          <p:cNvSpPr txBox="1"/>
          <p:nvPr/>
        </p:nvSpPr>
        <p:spPr>
          <a:xfrm>
            <a:off x="5936200" y="2896350"/>
            <a:ext cx="1837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</a:rPr>
              <a:t>पठ</a:t>
            </a:r>
            <a:r>
              <a:rPr b="1" lang="en" sz="1800">
                <a:solidFill>
                  <a:srgbClr val="073763"/>
                </a:solidFill>
              </a:rPr>
              <a:t>न्तु</a:t>
            </a:r>
            <a:r>
              <a:rPr b="1" lang="en" sz="1800">
                <a:solidFill>
                  <a:srgbClr val="073763"/>
                </a:solidFill>
              </a:rPr>
              <a:t> |</a:t>
            </a:r>
            <a:endParaRPr b="1" sz="18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</a:rPr>
              <a:t>చదవండి </a:t>
            </a:r>
            <a:endParaRPr b="1" sz="1800">
              <a:solidFill>
                <a:srgbClr val="073763"/>
              </a:solidFill>
            </a:endParaRPr>
          </a:p>
        </p:txBody>
      </p:sp>
      <p:pic>
        <p:nvPicPr>
          <p:cNvPr id="244" name="Google Shape;244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49925" y="697751"/>
            <a:ext cx="817300" cy="8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67225" y="697751"/>
            <a:ext cx="817300" cy="8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04566" y="683218"/>
            <a:ext cx="738900" cy="738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943475" y="683226"/>
            <a:ext cx="738900" cy="7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465675" y="697750"/>
            <a:ext cx="738900" cy="7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2375" y="683225"/>
            <a:ext cx="738900" cy="7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5"/>
          <p:cNvSpPr txBox="1"/>
          <p:nvPr/>
        </p:nvSpPr>
        <p:spPr>
          <a:xfrm>
            <a:off x="420575" y="301850"/>
            <a:ext cx="1957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बालक</a:t>
            </a:r>
            <a:r>
              <a:rPr b="1" lang="en" sz="1700">
                <a:solidFill>
                  <a:srgbClr val="073763"/>
                </a:solidFill>
              </a:rPr>
              <a:t>ा</a:t>
            </a:r>
            <a:r>
              <a:rPr b="1" lang="en" sz="1700">
                <a:solidFill>
                  <a:srgbClr val="073763"/>
                </a:solidFill>
              </a:rPr>
              <a:t>: न पठ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55" name="Google Shape;255;p35"/>
          <p:cNvSpPr txBox="1"/>
          <p:nvPr/>
        </p:nvSpPr>
        <p:spPr>
          <a:xfrm>
            <a:off x="570425" y="903675"/>
            <a:ext cx="1887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हर्ष</a:t>
            </a:r>
            <a:r>
              <a:rPr b="1" lang="en" sz="1700">
                <a:solidFill>
                  <a:srgbClr val="073763"/>
                </a:solidFill>
              </a:rPr>
              <a:t>ा </a:t>
            </a:r>
            <a:r>
              <a:rPr b="1" lang="en" sz="1700">
                <a:solidFill>
                  <a:srgbClr val="073763"/>
                </a:solidFill>
              </a:rPr>
              <a:t>: न क्रीड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56" name="Google Shape;256;p35"/>
          <p:cNvSpPr txBox="1"/>
          <p:nvPr/>
        </p:nvSpPr>
        <p:spPr>
          <a:xfrm>
            <a:off x="570425" y="1505500"/>
            <a:ext cx="178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सीता: न गाय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57" name="Google Shape;257;p35"/>
          <p:cNvSpPr txBox="1"/>
          <p:nvPr/>
        </p:nvSpPr>
        <p:spPr>
          <a:xfrm>
            <a:off x="340625" y="2126000"/>
            <a:ext cx="2117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भव</a:t>
            </a:r>
            <a:r>
              <a:rPr b="1" lang="en" sz="1700">
                <a:solidFill>
                  <a:srgbClr val="073763"/>
                </a:solidFill>
              </a:rPr>
              <a:t>त्य:</a:t>
            </a:r>
            <a:r>
              <a:rPr b="1" lang="en" sz="1700">
                <a:solidFill>
                  <a:srgbClr val="073763"/>
                </a:solidFill>
              </a:rPr>
              <a:t> न आगच्छ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58" name="Google Shape;258;p35"/>
          <p:cNvSpPr txBox="1"/>
          <p:nvPr/>
        </p:nvSpPr>
        <p:spPr>
          <a:xfrm>
            <a:off x="340625" y="2888913"/>
            <a:ext cx="2117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शारदा: न पश्य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59" name="Google Shape;259;p35"/>
          <p:cNvSpPr txBox="1"/>
          <p:nvPr/>
        </p:nvSpPr>
        <p:spPr>
          <a:xfrm>
            <a:off x="340625" y="3651850"/>
            <a:ext cx="2117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भवान्</a:t>
            </a:r>
            <a:r>
              <a:rPr b="1" lang="en" sz="1700">
                <a:solidFill>
                  <a:srgbClr val="073763"/>
                </a:solidFill>
              </a:rPr>
              <a:t>त:</a:t>
            </a:r>
            <a:r>
              <a:rPr b="1" lang="en" sz="1700">
                <a:solidFill>
                  <a:srgbClr val="073763"/>
                </a:solidFill>
              </a:rPr>
              <a:t> न पिब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0" name="Google Shape;260;p35"/>
          <p:cNvSpPr txBox="1"/>
          <p:nvPr/>
        </p:nvSpPr>
        <p:spPr>
          <a:xfrm>
            <a:off x="504425" y="4272350"/>
            <a:ext cx="178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ते</a:t>
            </a:r>
            <a:r>
              <a:rPr b="1" lang="en" sz="1700">
                <a:solidFill>
                  <a:srgbClr val="073763"/>
                </a:solidFill>
              </a:rPr>
              <a:t> न नय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1" name="Google Shape;261;p35"/>
          <p:cNvSpPr txBox="1"/>
          <p:nvPr/>
        </p:nvSpPr>
        <p:spPr>
          <a:xfrm>
            <a:off x="3606600" y="1951900"/>
            <a:ext cx="2476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73763"/>
                </a:solidFill>
              </a:rPr>
              <a:t>प्रार्थना(कृपया)</a:t>
            </a:r>
            <a:endParaRPr b="1" sz="2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73763"/>
                </a:solidFill>
              </a:rPr>
              <a:t>/</a:t>
            </a:r>
            <a:endParaRPr b="1" sz="2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700">
                <a:solidFill>
                  <a:srgbClr val="CC0000"/>
                </a:solidFill>
              </a:rPr>
              <a:t>आज्ञा</a:t>
            </a:r>
            <a:endParaRPr b="1" sz="2700">
              <a:solidFill>
                <a:srgbClr val="E69138"/>
              </a:solidFill>
            </a:endParaRPr>
          </a:p>
        </p:txBody>
      </p:sp>
      <p:sp>
        <p:nvSpPr>
          <p:cNvPr id="262" name="Google Shape;262;p35"/>
          <p:cNvSpPr txBox="1"/>
          <p:nvPr/>
        </p:nvSpPr>
        <p:spPr>
          <a:xfrm>
            <a:off x="7217175" y="301850"/>
            <a:ext cx="1056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पठ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3" name="Google Shape;263;p35"/>
          <p:cNvSpPr txBox="1"/>
          <p:nvPr/>
        </p:nvSpPr>
        <p:spPr>
          <a:xfrm>
            <a:off x="7277100" y="856325"/>
            <a:ext cx="1056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क्रीड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4" name="Google Shape;264;p35"/>
          <p:cNvSpPr txBox="1"/>
          <p:nvPr/>
        </p:nvSpPr>
        <p:spPr>
          <a:xfrm>
            <a:off x="7217175" y="1555400"/>
            <a:ext cx="1056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गाय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5" name="Google Shape;265;p35"/>
          <p:cNvSpPr txBox="1"/>
          <p:nvPr/>
        </p:nvSpPr>
        <p:spPr>
          <a:xfrm>
            <a:off x="7231975" y="2218500"/>
            <a:ext cx="1180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आगच्छ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6" name="Google Shape;266;p35"/>
          <p:cNvSpPr txBox="1"/>
          <p:nvPr/>
        </p:nvSpPr>
        <p:spPr>
          <a:xfrm>
            <a:off x="7277100" y="2881600"/>
            <a:ext cx="1180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पश्य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7" name="Google Shape;267;p35"/>
          <p:cNvSpPr txBox="1"/>
          <p:nvPr/>
        </p:nvSpPr>
        <p:spPr>
          <a:xfrm>
            <a:off x="7277100" y="3651925"/>
            <a:ext cx="1180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पिब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8" name="Google Shape;268;p35"/>
          <p:cNvSpPr txBox="1"/>
          <p:nvPr/>
        </p:nvSpPr>
        <p:spPr>
          <a:xfrm>
            <a:off x="7417550" y="4382300"/>
            <a:ext cx="1180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नय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</p:txBody>
      </p:sp>
      <p:cxnSp>
        <p:nvCxnSpPr>
          <p:cNvPr id="269" name="Google Shape;269;p35"/>
          <p:cNvCxnSpPr/>
          <p:nvPr/>
        </p:nvCxnSpPr>
        <p:spPr>
          <a:xfrm flipH="1" rot="10800000">
            <a:off x="3426775" y="471725"/>
            <a:ext cx="2357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0" name="Google Shape;270;p35"/>
          <p:cNvCxnSpPr/>
          <p:nvPr/>
        </p:nvCxnSpPr>
        <p:spPr>
          <a:xfrm flipH="1" rot="10800000">
            <a:off x="3426775" y="1033625"/>
            <a:ext cx="2357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1" name="Google Shape;271;p35"/>
          <p:cNvCxnSpPr/>
          <p:nvPr/>
        </p:nvCxnSpPr>
        <p:spPr>
          <a:xfrm flipH="1" rot="10800000">
            <a:off x="3499275" y="1723750"/>
            <a:ext cx="2357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2" name="Google Shape;272;p35"/>
          <p:cNvCxnSpPr/>
          <p:nvPr/>
        </p:nvCxnSpPr>
        <p:spPr>
          <a:xfrm flipH="1" rot="10800000">
            <a:off x="3530513" y="3870100"/>
            <a:ext cx="2357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35"/>
          <p:cNvCxnSpPr/>
          <p:nvPr/>
        </p:nvCxnSpPr>
        <p:spPr>
          <a:xfrm flipH="1" rot="10800000">
            <a:off x="3530513" y="4490600"/>
            <a:ext cx="2357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6"/>
          <p:cNvSpPr/>
          <p:nvPr/>
        </p:nvSpPr>
        <p:spPr>
          <a:xfrm>
            <a:off x="614150" y="219700"/>
            <a:ext cx="7446781" cy="439667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स: पठति            -         ते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అతడు చదువుతున్నాడు - వారు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सा पठति           -           ता: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ఆమె చదువుతున్నది - వారు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तत् पतति        -          तानि पतन्ति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అది పడుతుంది - అవి పడుతున్నాయి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7"/>
          <p:cNvSpPr/>
          <p:nvPr/>
        </p:nvSpPr>
        <p:spPr>
          <a:xfrm>
            <a:off x="614150" y="219700"/>
            <a:ext cx="7311092" cy="439667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एष: पठति             -         एते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ఇతడు చదువుతున్నాడు - వీరు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एषा पठति            -          एता: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ఈమె చదువుతున్నది - వీరు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एतत् पतति        -          एतानि पतन्ति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ఇది పడుతుంది - ఇవి పడుతున్నాయి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/>
          <p:nvPr/>
        </p:nvSpPr>
        <p:spPr>
          <a:xfrm>
            <a:off x="614150" y="219700"/>
            <a:ext cx="8325697" cy="456646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क: पठति?            -         के पठन्ति?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ఎవ్వరు(ఏక) చదువుతున్నాడు? - ఎవ్వరు(బహు) చదువుతున్నారు?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का पठति?          -          का: पठन्ति? 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ఎవ్వరు(ఏక) చదువుతున్నది?  - ఎవ్వరు(బహు) చదువుతున్నారు? 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कीं पतति?        -          कानि पतन्ति?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ఏది పడుతుంది? -  ఏవి పడుతున్నాయి?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9"/>
          <p:cNvSpPr/>
          <p:nvPr/>
        </p:nvSpPr>
        <p:spPr>
          <a:xfrm>
            <a:off x="603900" y="172000"/>
            <a:ext cx="8036252" cy="452426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(ఏక-పుం)              -             (బహు-పుం)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भवन् पठति             -        भवन्त: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మీరు చదువుతున్నారు - మీరు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(ఏక-స్త్రీ)                -             (బహు-స్త్రీ)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भवती पठति              -          भवत्य: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మీరు చదువుతున్నారు  - మీరు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अहं पठामि        -         वयं पठाम: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నేను చదువుతున్నాను  - మేము చదువుతున్నాము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0"/>
          <p:cNvSpPr txBox="1"/>
          <p:nvPr>
            <p:ph idx="1" type="body"/>
          </p:nvPr>
        </p:nvSpPr>
        <p:spPr>
          <a:xfrm>
            <a:off x="351650" y="73300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 u="sng">
                <a:solidFill>
                  <a:schemeClr val="hlink"/>
                </a:solidFill>
                <a:hlinkClick r:id="rId3"/>
              </a:rPr>
              <a:t>బహువచన క్రియాపదాలను చదవండి  </a:t>
            </a:r>
            <a:r>
              <a:rPr b="1" lang="en" sz="2400"/>
              <a:t> </a:t>
            </a:r>
            <a:endParaRPr b="1"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1"/>
          <p:cNvSpPr/>
          <p:nvPr/>
        </p:nvSpPr>
        <p:spPr>
          <a:xfrm>
            <a:off x="284175" y="345249"/>
            <a:ext cx="8537262" cy="45915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सर्वे भवन्तु सुखिनः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 सर्वे सन्तु निरामयाः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 सर्वे भद्राणि पश्यन्तु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मा कश्चिद् दु:खभाग्भवते ||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 ॐ शान्ति: शान्ति: शान्ति:|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9144014" cy="508948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पठामि संस्कृतं नित्यं वदामि संस्कृतं सदा 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ध्यायामि संस्कृतं सम्यक् वन्दे संस्कृतमातरम् || 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संस्कृतस्य प्रसाराय नैजं सर्वं ददाम्यहम् 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संस्कृतस्य सदा भक्तो वन्दे संस्कृतमातरम् ||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संस्कृतस्य कृते जीवन् संस्कृतस्य कृते यजन् 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आत्मानमाहुतं मन्ये वन्दे संस्कृतमातरम् ||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हिन्दु-धर्मं समाजं च पवित्रां संस्कृतिं तथा 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संरक्ष्य ननु कुर्याम विश्वं शान्तिसमन्वितम् ||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2"/>
          <p:cNvSpPr/>
          <p:nvPr/>
        </p:nvSpPr>
        <p:spPr>
          <a:xfrm>
            <a:off x="894850" y="1509011"/>
            <a:ext cx="7879646" cy="21254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C458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धन्यवाद:</a:t>
            </a:r>
          </a:p>
        </p:txBody>
      </p:sp>
      <p:sp>
        <p:nvSpPr>
          <p:cNvPr id="309" name="Google Shape;309;p42"/>
          <p:cNvSpPr txBox="1"/>
          <p:nvPr/>
        </p:nvSpPr>
        <p:spPr>
          <a:xfrm>
            <a:off x="35250" y="4541275"/>
            <a:ext cx="9073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Picture source: PixaBay, pexels, Dreamina</a:t>
            </a:r>
            <a:endParaRPr sz="1100">
              <a:solidFill>
                <a:srgbClr val="6AA8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Content Source: Abhyasapustakam, </a:t>
            </a:r>
            <a:r>
              <a:rPr b="1" lang="en" sz="11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SamskritaBharati</a:t>
            </a:r>
            <a:endParaRPr b="1" sz="1600">
              <a:solidFill>
                <a:srgbClr val="6AA84F"/>
              </a:solidFill>
            </a:endParaRPr>
          </a:p>
        </p:txBody>
      </p:sp>
      <p:sp>
        <p:nvSpPr>
          <p:cNvPr id="310" name="Google Shape;310;p42"/>
          <p:cNvSpPr txBox="1"/>
          <p:nvPr/>
        </p:nvSpPr>
        <p:spPr>
          <a:xfrm>
            <a:off x="519050" y="263050"/>
            <a:ext cx="78561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73763"/>
                </a:solidFill>
                <a:latin typeface="Nunito"/>
                <a:ea typeface="Nunito"/>
                <a:cs typeface="Nunito"/>
                <a:sym typeface="Nunito"/>
              </a:rPr>
              <a:t>చిట్కా: బొమ్మల ద్వారా, అభినయం ద్వారా, వ్యక్తీకరణ ద్వారా,  ప్రశ్నించడం ద్వారా  సంస్కృత భాషను నేర్చుకోండి  </a:t>
            </a:r>
            <a:endParaRPr sz="180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1874250" y="95475"/>
            <a:ext cx="53955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1155CC"/>
                </a:solidFill>
              </a:rPr>
              <a:t>సారాంశం </a:t>
            </a:r>
            <a:endParaRPr b="1" u="sng">
              <a:solidFill>
                <a:srgbClr val="1155CC"/>
              </a:solidFill>
            </a:endParaRPr>
          </a:p>
        </p:txBody>
      </p:sp>
      <p:graphicFrame>
        <p:nvGraphicFramePr>
          <p:cNvPr id="73" name="Google Shape;73;p16"/>
          <p:cNvGraphicFramePr/>
          <p:nvPr/>
        </p:nvGraphicFramePr>
        <p:xfrm>
          <a:off x="423175" y="86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1211175"/>
                <a:gridCol w="1211175"/>
                <a:gridCol w="1211175"/>
              </a:tblGrid>
              <a:tr h="39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स: అతడు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ते వారు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सा ఆమె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ता: వారు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నపుం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तत्  అది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तानि అవి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4" name="Google Shape;74;p16"/>
          <p:cNvGraphicFramePr/>
          <p:nvPr/>
        </p:nvGraphicFramePr>
        <p:xfrm>
          <a:off x="4847575" y="126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1264450"/>
                <a:gridCol w="1264450"/>
                <a:gridCol w="1264450"/>
              </a:tblGrid>
              <a:tr h="41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36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एष: ఇతడు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एते వీరు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एषा ఈమె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एता: వీరు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నపుం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एतत् ఇది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एतानि ఇవి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5" name="Google Shape;75;p16"/>
          <p:cNvGraphicFramePr/>
          <p:nvPr/>
        </p:nvGraphicFramePr>
        <p:xfrm>
          <a:off x="343275" y="3435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1527150"/>
                <a:gridCol w="1527150"/>
              </a:tblGrid>
              <a:tr h="327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7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अहं నేను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वयं మేము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6" name="Google Shape;76;p16"/>
          <p:cNvGraphicFramePr/>
          <p:nvPr/>
        </p:nvGraphicFramePr>
        <p:xfrm>
          <a:off x="4930075" y="3347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1317725"/>
                <a:gridCol w="1317725"/>
                <a:gridCol w="1317725"/>
              </a:tblGrid>
              <a:tr h="231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31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भवती మీరు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भवत्य:మీరు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31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भवान् మీరు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भवन्त: మీరు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1810625" y="0"/>
            <a:ext cx="53955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1155CC"/>
                </a:solidFill>
              </a:rPr>
              <a:t>సారాంశం</a:t>
            </a:r>
            <a:r>
              <a:rPr b="1" lang="en" u="sng">
                <a:solidFill>
                  <a:srgbClr val="FF0000"/>
                </a:solidFill>
              </a:rPr>
              <a:t> </a:t>
            </a:r>
            <a:endParaRPr b="1" u="sng">
              <a:solidFill>
                <a:srgbClr val="FF0000"/>
              </a:solidFill>
            </a:endParaRPr>
          </a:p>
        </p:txBody>
      </p:sp>
      <p:graphicFrame>
        <p:nvGraphicFramePr>
          <p:cNvPr id="82" name="Google Shape;82;p17"/>
          <p:cNvGraphicFramePr/>
          <p:nvPr/>
        </p:nvGraphicFramePr>
        <p:xfrm>
          <a:off x="0" y="751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1377650"/>
                <a:gridCol w="1377650"/>
                <a:gridCol w="1377650"/>
              </a:tblGrid>
              <a:tr h="32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పుం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क:? ఎవ్వరు? 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के? ఎవ్వరు?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का? ఎవ్వరు?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का:? ఎవ్వరు?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నపుం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किम्?ఏమిటి?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कानि? ఏవి?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83" name="Google Shape;83;p17"/>
          <p:cNvGraphicFramePr/>
          <p:nvPr/>
        </p:nvGraphicFramePr>
        <p:xfrm>
          <a:off x="4312325" y="2039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{F496C353-B625-4278-9745-60B12D54F072}</a:tableStyleId>
              </a:tblPr>
              <a:tblGrid>
                <a:gridCol w="1379950"/>
                <a:gridCol w="1379950"/>
                <a:gridCol w="1638575"/>
              </a:tblGrid>
              <a:tr h="33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महिला మహిళ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महिला: మహిళలు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सिंही సింహం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सिंह्य: సింహాలు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పుం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बालक: బాలకుడు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बालका: బాలురు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నపుం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पुस्तकम् పుస్తకము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पुस्तकानि పుస్తకాలు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/>
          <p:nvPr/>
        </p:nvSpPr>
        <p:spPr>
          <a:xfrm>
            <a:off x="0" y="1987500"/>
            <a:ext cx="9143991" cy="11685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बहुवचनम्-क्रियापदानि</a:t>
            </a:r>
          </a:p>
        </p:txBody>
      </p:sp>
      <p:sp>
        <p:nvSpPr>
          <p:cNvPr id="89" name="Google Shape;89;p18"/>
          <p:cNvSpPr/>
          <p:nvPr/>
        </p:nvSpPr>
        <p:spPr>
          <a:xfrm>
            <a:off x="1663837" y="731650"/>
            <a:ext cx="5816319" cy="9557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वर्तमानकालम्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/>
          <p:nvPr/>
        </p:nvSpPr>
        <p:spPr>
          <a:xfrm>
            <a:off x="2328424" y="1420425"/>
            <a:ext cx="4487154" cy="16313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प्रथमपुरुष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850" y="381725"/>
            <a:ext cx="886701" cy="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850" y="1989500"/>
            <a:ext cx="886700" cy="88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850" y="3667375"/>
            <a:ext cx="886700" cy="8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0"/>
          <p:cNvSpPr txBox="1"/>
          <p:nvPr/>
        </p:nvSpPr>
        <p:spPr>
          <a:xfrm>
            <a:off x="240825" y="1320850"/>
            <a:ext cx="3285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बालक: </a:t>
            </a:r>
            <a:r>
              <a:rPr b="1" lang="en" sz="1800">
                <a:solidFill>
                  <a:srgbClr val="0B5394"/>
                </a:solidFill>
              </a:rPr>
              <a:t>पठति | 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బాలుడు చదువుతున్నాడు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03" name="Google Shape;103;p20"/>
          <p:cNvSpPr txBox="1"/>
          <p:nvPr/>
        </p:nvSpPr>
        <p:spPr>
          <a:xfrm>
            <a:off x="240825" y="3040950"/>
            <a:ext cx="3036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</a:t>
            </a:r>
            <a:r>
              <a:rPr b="1" lang="en" sz="1800">
                <a:solidFill>
                  <a:srgbClr val="0B5394"/>
                </a:solidFill>
              </a:rPr>
              <a:t>िका तरति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బాలిక ఈత కొడుతుంది 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04" name="Google Shape;104;p20"/>
          <p:cNvSpPr txBox="1"/>
          <p:nvPr/>
        </p:nvSpPr>
        <p:spPr>
          <a:xfrm>
            <a:off x="1127625" y="4182275"/>
            <a:ext cx="3285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बालिका </a:t>
            </a:r>
            <a:r>
              <a:rPr b="1" lang="en" sz="1800">
                <a:solidFill>
                  <a:srgbClr val="0B5394"/>
                </a:solidFill>
              </a:rPr>
              <a:t>क्रीडति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బాలిక ఆడుకుంటున్నది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89688"/>
            <a:ext cx="817648" cy="82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5141" y="54725"/>
            <a:ext cx="1508312" cy="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93500" y="89701"/>
            <a:ext cx="566187" cy="113237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5167175" y="1222075"/>
            <a:ext cx="3592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बालक</a:t>
            </a:r>
            <a:r>
              <a:rPr b="1" lang="en" sz="1800">
                <a:solidFill>
                  <a:srgbClr val="0B5394"/>
                </a:solidFill>
              </a:rPr>
              <a:t>ा</a:t>
            </a:r>
            <a:r>
              <a:rPr b="1" lang="en" sz="1800">
                <a:solidFill>
                  <a:srgbClr val="0B5394"/>
                </a:solidFill>
              </a:rPr>
              <a:t>: पठ</a:t>
            </a:r>
            <a:r>
              <a:rPr b="1" lang="en" sz="1800">
                <a:solidFill>
                  <a:srgbClr val="0B5394"/>
                </a:solidFill>
              </a:rPr>
              <a:t>न्ति | 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బాలురు చదువుతున్నారు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34225" y="1953201"/>
            <a:ext cx="990001" cy="99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5350400" y="3078625"/>
            <a:ext cx="3592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बालिका: त</a:t>
            </a:r>
            <a:r>
              <a:rPr b="1" lang="en" sz="1800">
                <a:solidFill>
                  <a:srgbClr val="0B5394"/>
                </a:solidFill>
              </a:rPr>
              <a:t>रन्ति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బాలికలు ఈత కొడుతున్నారు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51775" y="3675750"/>
            <a:ext cx="1198774" cy="11987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5910600" y="3952950"/>
            <a:ext cx="3179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बालिका: क्रीड</a:t>
            </a:r>
            <a:r>
              <a:rPr b="1" lang="en" sz="1800">
                <a:solidFill>
                  <a:srgbClr val="0B5394"/>
                </a:solidFill>
              </a:rPr>
              <a:t>न्ति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బాలికలు ఆడుకుంటున్నారు 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1725" y="1399025"/>
            <a:ext cx="1657800" cy="16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425" y="986625"/>
            <a:ext cx="2048581" cy="13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206650" y="2340900"/>
            <a:ext cx="268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हसति - </a:t>
            </a:r>
            <a:r>
              <a:rPr b="1" lang="en" sz="1800">
                <a:solidFill>
                  <a:srgbClr val="0B5394"/>
                </a:solidFill>
              </a:rPr>
              <a:t>నవ్వుతున్నది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5712300" y="3056825"/>
            <a:ext cx="272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</a:t>
            </a:r>
            <a:r>
              <a:rPr b="1" lang="en" sz="1800">
                <a:solidFill>
                  <a:srgbClr val="0B5394"/>
                </a:solidFill>
              </a:rPr>
              <a:t>सन्ति - నవ్వుతున్నారు 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3168000" y="99900"/>
            <a:ext cx="280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0B5394"/>
                </a:solidFill>
              </a:rPr>
              <a:t>క్రియా పదాలకు లింగ భేదం లేదు </a:t>
            </a:r>
            <a:endParaRPr b="1" sz="1800" u="sng">
              <a:solidFill>
                <a:srgbClr val="0B5394"/>
              </a:solidFill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425" y="3056824"/>
            <a:ext cx="2109075" cy="14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206650" y="4463975"/>
            <a:ext cx="280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हसति - </a:t>
            </a:r>
            <a:r>
              <a:rPr b="1" lang="en" sz="1800">
                <a:solidFill>
                  <a:srgbClr val="0B5394"/>
                </a:solidFill>
              </a:rPr>
              <a:t>నవ్వుతున్నాడు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